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27"/>
  </p:notesMasterIdLst>
  <p:handoutMasterIdLst>
    <p:handoutMasterId r:id="rId28"/>
  </p:handoutMasterIdLst>
  <p:sldIdLst>
    <p:sldId id="321" r:id="rId2"/>
    <p:sldId id="333" r:id="rId3"/>
    <p:sldId id="334" r:id="rId4"/>
    <p:sldId id="336" r:id="rId5"/>
    <p:sldId id="340" r:id="rId6"/>
    <p:sldId id="349" r:id="rId7"/>
    <p:sldId id="352" r:id="rId8"/>
    <p:sldId id="341" r:id="rId9"/>
    <p:sldId id="343" r:id="rId10"/>
    <p:sldId id="342" r:id="rId11"/>
    <p:sldId id="337" r:id="rId12"/>
    <p:sldId id="338" r:id="rId13"/>
    <p:sldId id="344" r:id="rId14"/>
    <p:sldId id="345" r:id="rId15"/>
    <p:sldId id="346" r:id="rId16"/>
    <p:sldId id="348" r:id="rId17"/>
    <p:sldId id="347" r:id="rId18"/>
    <p:sldId id="353" r:id="rId19"/>
    <p:sldId id="350" r:id="rId20"/>
    <p:sldId id="354" r:id="rId21"/>
    <p:sldId id="359" r:id="rId22"/>
    <p:sldId id="355" r:id="rId23"/>
    <p:sldId id="357" r:id="rId24"/>
    <p:sldId id="360" r:id="rId25"/>
    <p:sldId id="361" r:id="rId26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=""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585858"/>
    <a:srgbClr val="F9F9F9"/>
    <a:srgbClr val="939493"/>
    <a:srgbClr val="FFDD2D"/>
    <a:srgbClr val="DEDEDE"/>
    <a:srgbClr val="AFAFAF"/>
    <a:srgbClr val="FFFFFF"/>
    <a:srgbClr val="E5ECFF"/>
    <a:srgbClr val="F5F5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79118" autoAdjust="0"/>
  </p:normalViewPr>
  <p:slideViewPr>
    <p:cSldViewPr snapToGrid="0">
      <p:cViewPr varScale="1">
        <p:scale>
          <a:sx n="77" d="100"/>
          <a:sy n="77" d="100"/>
        </p:scale>
        <p:origin x="-4014" y="-102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10.06.2021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10.06.2021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Можно</a:t>
            </a:r>
            <a:r>
              <a:rPr lang="ru-RU" baseline="0" dirty="0" smtClean="0"/>
              <a:t> указать, что </a:t>
            </a:r>
            <a:r>
              <a:rPr lang="en-US" baseline="0" dirty="0" smtClean="0"/>
              <a:t> </a:t>
            </a:r>
            <a:r>
              <a:rPr lang="ru-RU" baseline="0" dirty="0" smtClean="0"/>
              <a:t>таска</a:t>
            </a:r>
            <a:r>
              <a:rPr lang="en-US" baseline="0" dirty="0" smtClean="0"/>
              <a:t> B</a:t>
            </a:r>
            <a:r>
              <a:rPr lang="ru-RU" baseline="0" dirty="0" smtClean="0"/>
              <a:t> зависит от таски </a:t>
            </a:r>
            <a:r>
              <a:rPr lang="en-US" baseline="0" dirty="0" smtClean="0"/>
              <a:t>A</a:t>
            </a:r>
            <a:r>
              <a:rPr lang="ru-RU" baseline="0" dirty="0" smtClean="0"/>
              <a:t>. Это означает, что для выполнения таски </a:t>
            </a:r>
            <a:r>
              <a:rPr lang="en-US" baseline="0" dirty="0" smtClean="0"/>
              <a:t>B </a:t>
            </a:r>
            <a:r>
              <a:rPr lang="ru-RU" baseline="0" dirty="0" smtClean="0"/>
              <a:t>нужно сначала выполнить все связанные таски, т.е.</a:t>
            </a:r>
            <a:r>
              <a:rPr lang="en-US" baseline="0" dirty="0" smtClean="0"/>
              <a:t> </a:t>
            </a:r>
            <a:r>
              <a:rPr lang="ru-RU" baseline="0" dirty="0" smtClean="0"/>
              <a:t>таску </a:t>
            </a:r>
            <a:r>
              <a:rPr lang="en-US" baseline="0" dirty="0" smtClean="0"/>
              <a:t>A</a:t>
            </a:r>
            <a:r>
              <a:rPr lang="ru-RU" baseline="0" dirty="0" smtClean="0"/>
              <a:t>, а уже потом выполнять таску </a:t>
            </a:r>
            <a:r>
              <a:rPr lang="en-US" baseline="0" dirty="0" smtClean="0"/>
              <a:t>B. </a:t>
            </a:r>
            <a:r>
              <a:rPr lang="ru-RU" baseline="0" dirty="0" smtClean="0"/>
              <a:t>Таким образом можно обозначить порядок выполнения межу конкретными тасками. </a:t>
            </a:r>
          </a:p>
          <a:p>
            <a:r>
              <a:rPr lang="ru-RU" baseline="0" dirty="0" smtClean="0"/>
              <a:t>Одна таска может быть связана с несколькими тасками. Таким образом у нас формируется граф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DSL </a:t>
            </a:r>
            <a:r>
              <a:rPr lang="ru-RU" dirty="0" smtClean="0"/>
              <a:t>– это</a:t>
            </a:r>
            <a:r>
              <a:rPr lang="ru-RU" baseline="0" dirty="0" smtClean="0"/>
              <a:t> код и это хорошо. </a:t>
            </a:r>
            <a:r>
              <a:rPr lang="en-US" baseline="0" dirty="0" smtClean="0"/>
              <a:t>DSL </a:t>
            </a:r>
            <a:r>
              <a:rPr lang="ru-RU" baseline="0" dirty="0" smtClean="0"/>
              <a:t>можно </a:t>
            </a:r>
            <a:r>
              <a:rPr lang="ru-RU" baseline="0" dirty="0" err="1" smtClean="0"/>
              <a:t>подебажить</a:t>
            </a:r>
            <a:r>
              <a:rPr lang="ru-RU" baseline="0" dirty="0" smtClean="0"/>
              <a:t>,</a:t>
            </a:r>
            <a:r>
              <a:rPr lang="en-US" baseline="0" dirty="0" smtClean="0"/>
              <a:t> </a:t>
            </a:r>
            <a:r>
              <a:rPr lang="ru-RU" baseline="0" dirty="0" smtClean="0"/>
              <a:t>вывести в консоль значение поля, можно </a:t>
            </a:r>
            <a:r>
              <a:rPr lang="ru-RU" baseline="0" dirty="0" err="1" smtClean="0"/>
              <a:t>оверайдить</a:t>
            </a:r>
            <a:r>
              <a:rPr lang="ru-RU" baseline="0" dirty="0" smtClean="0"/>
              <a:t> поля и методы, можно даже подключать внешние зависимости для компиляции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.</a:t>
            </a:r>
            <a:r>
              <a:rPr lang="ru-RU" baseline="0" dirty="0" smtClean="0"/>
              <a:t> В</a:t>
            </a:r>
            <a:r>
              <a:rPr lang="en-US" baseline="0" dirty="0" smtClean="0"/>
              <a:t> </a:t>
            </a:r>
            <a:r>
              <a:rPr lang="ru-RU" baseline="0" dirty="0" smtClean="0"/>
              <a:t>общем относится к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</a:t>
            </a:r>
            <a:r>
              <a:rPr lang="ru-RU" baseline="0" dirty="0" smtClean="0"/>
              <a:t>как к обычному коду, в соответствии с принципом </a:t>
            </a:r>
            <a:r>
              <a:rPr lang="en-US" baseline="0" dirty="0" smtClean="0"/>
              <a:t>infrastructure as code</a:t>
            </a:r>
          </a:p>
          <a:p>
            <a:pPr marL="228600" indent="-2286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Инкрементальная</a:t>
            </a:r>
            <a:r>
              <a:rPr lang="ru-RU" baseline="0" dirty="0" smtClean="0"/>
              <a:t> сборка – идея очень простая – не выполнять уже выполненные действия. Пример: Если взять проект и собрать его, а затем собрать 2ой раз то большинство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 пропустятся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поймет что исходный код не менялся и заново его компилировать не нужно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ru-RU" baseline="0" dirty="0" smtClean="0"/>
              <a:t> У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очень много </a:t>
            </a:r>
            <a:r>
              <a:rPr lang="ru-RU" baseline="0" dirty="0" err="1" smtClean="0"/>
              <a:t>кэшей</a:t>
            </a:r>
            <a:r>
              <a:rPr lang="ru-RU" baseline="0" dirty="0" smtClean="0"/>
              <a:t>, как зависимостей так и настроек, пока их затрагивать не будем</a:t>
            </a:r>
          </a:p>
          <a:p>
            <a:pPr marL="228600" indent="-228600">
              <a:buNone/>
            </a:pPr>
            <a:r>
              <a:rPr lang="ru-RU" baseline="0" dirty="0" smtClean="0"/>
              <a:t>Гибкость вытекает из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</a:t>
            </a:r>
            <a:r>
              <a:rPr lang="ru-RU" baseline="0" dirty="0" smtClean="0"/>
              <a:t>так как теперь мы не просто текст в </a:t>
            </a:r>
            <a:r>
              <a:rPr lang="en-US" baseline="0" dirty="0" smtClean="0"/>
              <a:t>xml </a:t>
            </a:r>
            <a:r>
              <a:rPr lang="ru-RU" baseline="0" dirty="0" smtClean="0"/>
              <a:t>формате пишем а настоящий код. </a:t>
            </a:r>
          </a:p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Для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начало нужно создать пустую папку(назовем ее пока </a:t>
            </a:r>
            <a:r>
              <a:rPr lang="en-US" sz="1200" dirty="0" err="1" smtClean="0"/>
              <a:t>emptyProject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и создать в ней </a:t>
            </a:r>
            <a:r>
              <a:rPr lang="ru-RU" sz="1200" dirty="0" smtClean="0"/>
              <a:t>пустой 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файл</a:t>
            </a:r>
            <a:r>
              <a:rPr lang="en-US" sz="1200" dirty="0" smtClean="0"/>
              <a:t> </a:t>
            </a:r>
            <a:r>
              <a:rPr lang="en-US" sz="1200" dirty="0" err="1" smtClean="0"/>
              <a:t>build.gradle.kts</a:t>
            </a:r>
            <a:r>
              <a:rPr lang="ru-RU" sz="1200" dirty="0" smtClean="0"/>
              <a:t>.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lang="ru-RU" sz="1200" dirty="0" smtClean="0"/>
              <a:t>2.</a:t>
            </a:r>
            <a:r>
              <a:rPr lang="ru-RU" sz="1200" baseline="0" dirty="0" smtClean="0"/>
              <a:t> </a:t>
            </a:r>
            <a:r>
              <a:rPr lang="ru-RU" sz="1200" dirty="0" smtClean="0"/>
              <a:t>Вызывать таски будем с помощью </a:t>
            </a:r>
            <a:r>
              <a:rPr lang="en-US" sz="1200" dirty="0" smtClean="0"/>
              <a:t>idea</a:t>
            </a:r>
            <a:r>
              <a:rPr lang="ru-RU" sz="1200" dirty="0" smtClean="0"/>
              <a:t>(Можно конечно и через </a:t>
            </a:r>
            <a:r>
              <a:rPr lang="en-US" sz="1200" dirty="0" smtClean="0"/>
              <a:t>eclipse </a:t>
            </a:r>
            <a:r>
              <a:rPr lang="ru-RU" sz="1200" dirty="0" smtClean="0"/>
              <a:t>или даже через консоль). </a:t>
            </a:r>
            <a:r>
              <a:rPr lang="en-US" sz="1200" dirty="0" smtClean="0"/>
              <a:t>Idea </a:t>
            </a:r>
            <a:r>
              <a:rPr lang="ru-RU" sz="1200" dirty="0" smtClean="0"/>
              <a:t>включает в себя </a:t>
            </a:r>
            <a:r>
              <a:rPr lang="en-US" sz="1200" dirty="0" err="1" smtClean="0"/>
              <a:t>gradle</a:t>
            </a:r>
            <a:r>
              <a:rPr lang="en-US" sz="1200" dirty="0" smtClean="0"/>
              <a:t> </a:t>
            </a:r>
            <a:r>
              <a:rPr lang="ru-RU" sz="1200" dirty="0" smtClean="0"/>
              <a:t>и обеспечивает навигацию по коду в </a:t>
            </a:r>
            <a:r>
              <a:rPr lang="en-US" sz="1200" dirty="0" err="1" smtClean="0"/>
              <a:t>build.gradle.kts</a:t>
            </a:r>
            <a:r>
              <a:rPr lang="en-US" sz="1200" dirty="0" smtClean="0"/>
              <a:t> </a:t>
            </a:r>
            <a:r>
              <a:rPr lang="ru-RU" sz="1200" dirty="0" smtClean="0"/>
              <a:t>. Что бы </a:t>
            </a:r>
            <a:r>
              <a:rPr lang="en-US" sz="1200" dirty="0" smtClean="0"/>
              <a:t>idea</a:t>
            </a:r>
            <a:r>
              <a:rPr lang="ru-RU" sz="1200" dirty="0" smtClean="0"/>
              <a:t> распознала в этой папке проект </a:t>
            </a:r>
            <a:r>
              <a:rPr lang="ru-RU" sz="1200" dirty="0" err="1" smtClean="0"/>
              <a:t>градла</a:t>
            </a:r>
            <a:r>
              <a:rPr lang="ru-RU" sz="1200" dirty="0" smtClean="0"/>
              <a:t>, нужно кликнуть по файлу правой </a:t>
            </a:r>
            <a:r>
              <a:rPr lang="ru-RU" sz="1200" dirty="0" err="1" smtClean="0"/>
              <a:t>кнопой</a:t>
            </a:r>
            <a:r>
              <a:rPr lang="ru-RU" sz="1200" dirty="0" smtClean="0"/>
              <a:t> и выбрать </a:t>
            </a:r>
            <a:r>
              <a:rPr lang="en-US" sz="1200" dirty="0" smtClean="0"/>
              <a:t>Import Gradle Project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3.</a:t>
            </a:r>
            <a:r>
              <a:rPr lang="ru-RU" sz="1200" baseline="0" dirty="0" smtClean="0"/>
              <a:t> Писать код будем сразу на </a:t>
            </a:r>
            <a:r>
              <a:rPr lang="en-US" sz="1200" baseline="0" dirty="0" err="1" smtClean="0"/>
              <a:t>kotlin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поэтому будем добавлять </a:t>
            </a:r>
            <a:r>
              <a:rPr lang="ru-RU" sz="1200" baseline="0" dirty="0" err="1" smtClean="0"/>
              <a:t>плагин</a:t>
            </a:r>
            <a:r>
              <a:rPr lang="en-US" sz="1200" baseline="0" dirty="0" smtClean="0"/>
              <a:t> </a:t>
            </a:r>
            <a:r>
              <a:rPr lang="en-US" dirty="0" err="1" smtClean="0"/>
              <a:t>plugins</a:t>
            </a:r>
            <a:r>
              <a:rPr lang="en-US" dirty="0" smtClean="0"/>
              <a:t> </a:t>
            </a:r>
            <a:r>
              <a:rPr lang="en-US" b="1" dirty="0" smtClean="0"/>
              <a:t>{</a:t>
            </a:r>
            <a:r>
              <a:rPr lang="en-US" b="1" baseline="0" dirty="0" smtClean="0"/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kotlin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dirty="0" smtClean="0"/>
              <a:t>)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"1.4.21“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dirty="0" smtClean="0"/>
              <a:t>} </a:t>
            </a:r>
            <a:r>
              <a:rPr lang="ru-RU" sz="1200" b="0" baseline="0" dirty="0" smtClean="0"/>
              <a:t>Так же нужно добавить </a:t>
            </a:r>
            <a:r>
              <a:rPr lang="ru-RU" sz="1200" b="0" baseline="0" dirty="0" err="1" smtClean="0"/>
              <a:t>репозиторий</a:t>
            </a:r>
            <a:r>
              <a:rPr lang="ru-RU" sz="1200" b="0" baseline="0" dirty="0" smtClean="0"/>
              <a:t> </a:t>
            </a:r>
            <a:r>
              <a:rPr lang="en-US" dirty="0" err="1" smtClean="0"/>
              <a:t>mavenCentral</a:t>
            </a:r>
            <a:r>
              <a:rPr lang="ru-RU" sz="1200" b="0" baseline="0" dirty="0" smtClean="0"/>
              <a:t>, что бы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 знал, откуда тянуть зависимости. После этого нужно обновить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(</a:t>
            </a:r>
            <a:r>
              <a:rPr lang="en-US" sz="1200" b="0" baseline="0" dirty="0" err="1" smtClean="0"/>
              <a:t>reimport</a:t>
            </a:r>
            <a:r>
              <a:rPr lang="ru-RU" sz="1200" b="0" baseline="0" dirty="0" smtClean="0"/>
              <a:t>), после чего появятся много тасок в том числе </a:t>
            </a:r>
            <a:r>
              <a:rPr lang="en-US" sz="1200" b="0" baseline="0" dirty="0" smtClean="0"/>
              <a:t>build, test </a:t>
            </a:r>
            <a:r>
              <a:rPr lang="ru-RU" sz="1200" b="0" baseline="0" dirty="0" smtClean="0"/>
              <a:t>и </a:t>
            </a:r>
            <a:r>
              <a:rPr lang="en-US" sz="1200" b="0" baseline="0" dirty="0" smtClean="0"/>
              <a:t>jar </a:t>
            </a:r>
            <a:r>
              <a:rPr lang="ru-RU" sz="1200" b="0" baseline="0" dirty="0" smtClean="0"/>
              <a:t>в папке </a:t>
            </a:r>
            <a:r>
              <a:rPr lang="en-US" sz="1200" b="0" baseline="0" dirty="0" smtClean="0"/>
              <a:t>build</a:t>
            </a:r>
            <a:endParaRPr lang="ru-RU" sz="1200" b="0" baseline="0" dirty="0" smtClean="0"/>
          </a:p>
          <a:p>
            <a:r>
              <a:rPr lang="ru-RU" sz="1200" b="0" baseline="0" dirty="0" smtClean="0"/>
              <a:t>4. В нашем проекте нужно создать </a:t>
            </a:r>
            <a:r>
              <a:rPr lang="ru-RU" sz="1200" b="0" baseline="0" dirty="0" err="1" smtClean="0"/>
              <a:t>файлик</a:t>
            </a:r>
            <a:r>
              <a:rPr lang="ru-RU" sz="1200" b="0" baseline="0" dirty="0" smtClean="0"/>
              <a:t> </a:t>
            </a:r>
            <a:r>
              <a:rPr lang="en-US" sz="1200" b="0" baseline="0" dirty="0" err="1" smtClean="0"/>
              <a:t>src</a:t>
            </a:r>
            <a:r>
              <a:rPr lang="en-US" sz="1200" b="0" baseline="0" dirty="0" smtClean="0"/>
              <a:t>/main/</a:t>
            </a:r>
            <a:r>
              <a:rPr lang="en-US" sz="1200" b="0" baseline="0" dirty="0" err="1" smtClean="0"/>
              <a:t>koltin</a:t>
            </a:r>
            <a:r>
              <a:rPr lang="en-US" sz="1200" b="0" baseline="0" dirty="0" smtClean="0"/>
              <a:t>/</a:t>
            </a:r>
            <a:r>
              <a:rPr lang="en-US" sz="1200" b="0" baseline="0" dirty="0" err="1" smtClean="0"/>
              <a:t>Application.kt</a:t>
            </a:r>
            <a:endParaRPr lang="ru-RU" sz="1200" b="0" baseline="0" dirty="0" smtClean="0"/>
          </a:p>
          <a:p>
            <a:r>
              <a:rPr lang="ru-RU" sz="1200" b="0" baseline="0" dirty="0" smtClean="0"/>
              <a:t>5. Теперь наконец то можно воспользоваться плодами нашей автоматизации и запустить таску </a:t>
            </a:r>
            <a:r>
              <a:rPr lang="en-US" sz="1200" b="0" baseline="0" dirty="0" smtClean="0"/>
              <a:t>build.</a:t>
            </a:r>
            <a:r>
              <a:rPr lang="ru-RU" sz="1200" b="0" baseline="0" dirty="0" smtClean="0"/>
              <a:t> После чего можно исследовать папку </a:t>
            </a:r>
            <a:r>
              <a:rPr lang="en-US" sz="1200" b="0" baseline="0" dirty="0" smtClean="0"/>
              <a:t>build </a:t>
            </a:r>
            <a:r>
              <a:rPr lang="ru-RU" sz="1200" b="0" baseline="0" dirty="0" smtClean="0"/>
              <a:t>в корне проекта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ru-RU" dirty="0" smtClean="0"/>
              <a:t>Начнем</a:t>
            </a:r>
            <a:r>
              <a:rPr lang="en-US" dirty="0" smtClean="0"/>
              <a:t> </a:t>
            </a:r>
            <a:r>
              <a:rPr lang="ru-RU" dirty="0" smtClean="0"/>
              <a:t>с</a:t>
            </a:r>
            <a:r>
              <a:rPr lang="ru-RU" baseline="0" dirty="0" smtClean="0"/>
              <a:t> папки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В ней лежит папка </a:t>
            </a:r>
            <a:r>
              <a:rPr lang="en-US" baseline="0" dirty="0" smtClean="0"/>
              <a:t>wrapper </a:t>
            </a:r>
            <a:r>
              <a:rPr lang="ru-RU" baseline="0" dirty="0" smtClean="0"/>
              <a:t>в которой уже лежат 2 файла </a:t>
            </a:r>
            <a:r>
              <a:rPr lang="en-US" baseline="0" dirty="0" smtClean="0"/>
              <a:t>jar </a:t>
            </a:r>
            <a:r>
              <a:rPr lang="ru-RU" baseline="0" dirty="0" smtClean="0"/>
              <a:t>и </a:t>
            </a:r>
            <a:r>
              <a:rPr lang="en-US" baseline="0" dirty="0" smtClean="0"/>
              <a:t>properties. </a:t>
            </a:r>
            <a:r>
              <a:rPr lang="ru-RU" baseline="0" dirty="0" smtClean="0"/>
              <a:t>Нас будет интересовать файл </a:t>
            </a:r>
            <a:r>
              <a:rPr lang="en-US" baseline="0" dirty="0" err="1" smtClean="0"/>
              <a:t>gradle-wrapper.properties</a:t>
            </a:r>
            <a:r>
              <a:rPr lang="ru-RU" baseline="0" dirty="0" smtClean="0"/>
              <a:t> так как в нем лежит версия </a:t>
            </a:r>
            <a:r>
              <a:rPr lang="ru-RU" baseline="0" dirty="0" err="1" smtClean="0"/>
              <a:t>градла</a:t>
            </a:r>
            <a:r>
              <a:rPr lang="ru-RU" baseline="0" dirty="0" smtClean="0"/>
              <a:t>. Она может быть разной в зависимости версии </a:t>
            </a:r>
            <a:r>
              <a:rPr lang="en-US" baseline="0" dirty="0" smtClean="0"/>
              <a:t>idea. </a:t>
            </a:r>
            <a:r>
              <a:rPr lang="ru-RU" baseline="0" dirty="0" smtClean="0"/>
              <a:t>Эти файлы мы будем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что у всех этот проект собирался с одинаковой версии. Поменяем версию на самую актуальную. Сейчас у меня </a:t>
            </a:r>
            <a:r>
              <a:rPr lang="ru-RU" baseline="0" dirty="0" err="1" smtClean="0"/>
              <a:t>сгенерился</a:t>
            </a:r>
            <a:r>
              <a:rPr lang="ru-RU" baseline="0" dirty="0" smtClean="0"/>
              <a:t> файл с версией 6.1 и я поменяю ее на 7.0.2, после чего обновлю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Затем давайте посмотрим на файлы </a:t>
            </a:r>
            <a:r>
              <a:rPr lang="en-US" baseline="0" dirty="0" err="1" smtClean="0"/>
              <a:t>gradlew</a:t>
            </a:r>
            <a:r>
              <a:rPr lang="ru-RU" baseline="0" dirty="0" smtClean="0"/>
              <a:t> и </a:t>
            </a:r>
            <a:r>
              <a:rPr lang="en-US" baseline="0" dirty="0" smtClean="0"/>
              <a:t>gradlew.bat</a:t>
            </a:r>
            <a:r>
              <a:rPr lang="ru-RU" baseline="0" dirty="0" smtClean="0"/>
              <a:t>. Эти файлы могут быть использованы что бы можно было собрать проект без </a:t>
            </a:r>
            <a:r>
              <a:rPr lang="en-US" baseline="0" dirty="0" smtClean="0"/>
              <a:t>idea </a:t>
            </a:r>
            <a:r>
              <a:rPr lang="ru-RU" baseline="0" dirty="0" smtClean="0"/>
              <a:t>или установки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Эти файлы мы так же </a:t>
            </a:r>
            <a:r>
              <a:rPr lang="ru-RU" baseline="0" dirty="0" err="1" smtClean="0"/>
              <a:t>закоммитим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Теперь рассмотри папку </a:t>
            </a:r>
            <a:r>
              <a:rPr lang="en-US" baseline="0" dirty="0" smtClean="0"/>
              <a:t>build</a:t>
            </a:r>
            <a:r>
              <a:rPr lang="ru-RU" baseline="0" dirty="0" smtClean="0"/>
              <a:t>, </a:t>
            </a:r>
            <a:r>
              <a:rPr lang="en-US" baseline="0" dirty="0" smtClean="0"/>
              <a:t>idea </a:t>
            </a:r>
            <a:r>
              <a:rPr lang="ru-RU" baseline="0" dirty="0" smtClean="0"/>
              <a:t>выделяем ее коричневым,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объясняет </a:t>
            </a:r>
            <a:r>
              <a:rPr lang="en-US" baseline="0" dirty="0" smtClean="0"/>
              <a:t>idea </a:t>
            </a:r>
            <a:r>
              <a:rPr lang="ru-RU" baseline="0" dirty="0" smtClean="0"/>
              <a:t>что в этой папке лежат временные файлы, которые не являются файлами проекта и могут в любой момент удалиться. Эту папку использует для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для</a:t>
            </a:r>
            <a:r>
              <a:rPr lang="ru-RU" baseline="0" dirty="0" smtClean="0"/>
              <a:t> сохранения файлом, полученных во время сборки. Тут можно обратить внимание на папку </a:t>
            </a:r>
            <a:r>
              <a:rPr lang="en-US" baseline="0" dirty="0" err="1" smtClean="0"/>
              <a:t>libs</a:t>
            </a:r>
            <a:r>
              <a:rPr lang="en-US" baseline="0" dirty="0" smtClean="0"/>
              <a:t> </a:t>
            </a:r>
            <a:r>
              <a:rPr lang="ru-RU" baseline="0" dirty="0" smtClean="0"/>
              <a:t>в которой у нас будет лежать исполняемый </a:t>
            </a:r>
            <a:r>
              <a:rPr lang="en-US" baseline="0" dirty="0" smtClean="0"/>
              <a:t>jar</a:t>
            </a:r>
            <a:r>
              <a:rPr lang="ru-RU" baseline="0" dirty="0" smtClean="0"/>
              <a:t> после сборки.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В заключении надо рассказать про папку </a:t>
            </a:r>
            <a:r>
              <a:rPr lang="en-US" baseline="0" dirty="0" smtClean="0"/>
              <a:t>.</a:t>
            </a:r>
            <a:r>
              <a:rPr lang="en-US" baseline="0" dirty="0" err="1" smtClean="0"/>
              <a:t>gradle</a:t>
            </a:r>
            <a:r>
              <a:rPr lang="ru-RU" baseline="0" dirty="0" smtClean="0"/>
              <a:t>. Тут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размещает свои временные файлы, в основном </a:t>
            </a:r>
            <a:r>
              <a:rPr lang="ru-RU" baseline="0" dirty="0" err="1" smtClean="0"/>
              <a:t>кэши</a:t>
            </a:r>
            <a:r>
              <a:rPr lang="ru-RU" baseline="0" dirty="0" smtClean="0"/>
              <a:t>. Нас эта папка не будет интересовать и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ее мы не будем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=""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=""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=""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=""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=""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9019666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34787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=""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=""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79161070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=""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62399556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=""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=""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=""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=""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=""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=""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=""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24826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=""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=""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=""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=""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=""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=""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=""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=""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=""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=""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=""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=""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=""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=""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=""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5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=""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=""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=""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=""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=""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=""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=""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=""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=""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=""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=""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=""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=""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=""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=""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=""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7400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=""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=""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=""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=""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=""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=""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=""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=""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=""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43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=""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=""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=""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=""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=""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=""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=""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=""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=""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=""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=""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=""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=""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=""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=""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=""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=""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=""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=""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=""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=""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=""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565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=""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=""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=""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=""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=""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=""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=""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=""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=""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=""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=""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=""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=""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=""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=""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=""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=""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=""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=""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=""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=""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=""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=""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=""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=""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=""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=""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=""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=""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=""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=""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=""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=""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=""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=""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=""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=""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=""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=""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=""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=""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=""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=""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=""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=""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=""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=""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=""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=""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=""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=""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=""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=""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="" xmlns:p14="http://schemas.microsoft.com/office/powerpoint/2010/main" val="178812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=""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=""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=""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=""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=""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5486630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=""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=""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=""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=""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=""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=""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=""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=""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=""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=""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=""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=""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60435032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=""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=""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=""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=""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=""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=""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=""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=""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=""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=""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=""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=""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=""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=""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=""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=""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44564943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=""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=""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=""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=""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=""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0447620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=""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=""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=""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=""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=""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=""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=""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=""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=""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=""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=""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=""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89290132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=""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=""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=""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=""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=""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=""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404315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=""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=""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=""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=""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=""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=""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=""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=""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=""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=""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=""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=""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=""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=""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=""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7086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=""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=""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=""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=""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=""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=""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=""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=""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=""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=""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=""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=""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=""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=""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=""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420906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5213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=""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2153116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=""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=""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=""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92112653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=""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=""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=""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=""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805090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=""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=""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=""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=""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=""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=""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68577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=""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=""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=""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=""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1807381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=""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=""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=""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=""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3534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=""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90708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=""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=""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=""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377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=""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=""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=""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=""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254738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90229718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=""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=""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=""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=""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=""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=""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=""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=""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=""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=""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=""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=""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=""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=""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=""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=""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="" xmlns:p14="http://schemas.microsoft.com/office/powerpoint/2010/main" val="3165456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=""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=""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=""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=""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=""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=""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=""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=""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=""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=""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=""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=""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389717128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=""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90626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=""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=""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=""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8549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=""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=""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=""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=""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="" xmlns:p14="http://schemas.microsoft.com/office/powerpoint/2010/main" val="4294817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=""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=""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=""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=""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=""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=""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=""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=""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=""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=""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=""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=""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=""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=""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=""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=""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=""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212870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=""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102702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=""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=""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=""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=""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=""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=""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=""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=""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=""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=""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=""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=""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=""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=""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=""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=""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=""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=""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=""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=""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=""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=""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=""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=""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="" xmlns:p14="http://schemas.microsoft.com/office/powerpoint/2010/main" val="262843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=""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=""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=""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=""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=""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=""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=""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=""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=""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=""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=""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=""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=""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=""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=""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=""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=""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=""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=""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=""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443388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ТС заголовок в 1 строку с доп. инф и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="" xmlns:a16="http://schemas.microsoft.com/office/drawing/2014/main" id="{6620D9C6-95BA-4363-A03A-AD6E5AD4C618}"/>
              </a:ext>
            </a:extLst>
          </p:cNvPr>
          <p:cNvSpPr/>
          <p:nvPr userDrawn="1"/>
        </p:nvSpPr>
        <p:spPr>
          <a:xfrm>
            <a:off x="12655424" y="-6705"/>
            <a:ext cx="4780856" cy="4717917"/>
          </a:xfrm>
          <a:custGeom>
            <a:avLst/>
            <a:gdLst/>
            <a:ahLst/>
            <a:cxnLst/>
            <a:rect l="l" t="t" r="r" b="b"/>
            <a:pathLst>
              <a:path w="4775200" h="4712335">
                <a:moveTo>
                  <a:pt x="0" y="4711898"/>
                </a:moveTo>
                <a:lnTo>
                  <a:pt x="4774723" y="4711898"/>
                </a:lnTo>
                <a:lnTo>
                  <a:pt x="4774723" y="0"/>
                </a:lnTo>
                <a:lnTo>
                  <a:pt x="0" y="0"/>
                </a:lnTo>
                <a:lnTo>
                  <a:pt x="0" y="471189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17" name="Текст 57">
            <a:extLst>
              <a:ext uri="{FF2B5EF4-FFF2-40B4-BE49-F238E27FC236}">
                <a16:creationId xmlns="" xmlns:a16="http://schemas.microsoft.com/office/drawing/2014/main" id="{EF063D12-E91F-43CF-B32F-C8DFF45079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B4C97387-0EDE-475D-8CA3-4EE4082578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6487" y="1104265"/>
            <a:ext cx="9315450" cy="8909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28645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=""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=""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8767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=""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=""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=""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=""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="" xmlns:p14="http://schemas.microsoft.com/office/powerpoint/2010/main" val="243218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=""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=""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47824018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694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2" r:id="rId13"/>
    <p:sldLayoutId id="2147483710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41" r:id="rId23"/>
    <p:sldLayoutId id="2147483711" r:id="rId24"/>
    <p:sldLayoutId id="2147483709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3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50" r:id="rId51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 smtClean="0"/>
              <a:t>Знакомство с </a:t>
            </a:r>
            <a:r>
              <a:rPr lang="en-US" sz="8000" dirty="0" smtClean="0"/>
              <a:t>Gradle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 smtClean="0"/>
              <a:t>Базовый курс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="" xmlns:p14="http://schemas.microsoft.com/office/powerpoint/2010/main" val="27775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7760" y="3005847"/>
            <a:ext cx="7653393" cy="737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  <a:p>
            <a:pPr marL="914400" marR="0" lvl="0" indent="-91440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6600" noProof="0" dirty="0" smtClean="0"/>
              <a:t>Производительность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noProof="0" dirty="0" smtClean="0"/>
              <a:t>Инкрементальные сборки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err="1" smtClean="0"/>
              <a:t>Кэши</a:t>
            </a:r>
            <a:endParaRPr lang="ru-RU" sz="4623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600" dirty="0" smtClean="0"/>
              <a:t>Гибкость </a:t>
            </a:r>
            <a:r>
              <a:rPr lang="ru-RU" sz="6600" dirty="0" err="1" smtClean="0"/>
              <a:t>кастомизации</a:t>
            </a:r>
            <a:endParaRPr lang="ru-RU" sz="6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/>
          <p:cNvSpPr txBox="1">
            <a:spLocks/>
          </p:cNvSpPr>
          <p:nvPr/>
        </p:nvSpPr>
        <p:spPr>
          <a:xfrm>
            <a:off x="1848254" y="897646"/>
            <a:ext cx="16050639" cy="1378625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Давайте </a:t>
            </a:r>
            <a:r>
              <a:rPr lang="ru-RU" sz="8000" dirty="0" smtClean="0"/>
              <a:t>уже что-нибудь </a:t>
            </a:r>
            <a:r>
              <a:rPr lang="ru-RU" sz="8000" noProof="0" dirty="0" smtClean="0"/>
              <a:t>соберем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927388" y="2278613"/>
            <a:ext cx="6735052" cy="4527302"/>
          </a:xfrm>
          <a:prstGeom prst="rect">
            <a:avLst/>
          </a:prstGeom>
        </p:spPr>
        <p:txBody>
          <a:bodyPr anchor="ctr"/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Создать проект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Инициализировать проект</a:t>
            </a:r>
            <a:endParaRPr lang="en-US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Добавить </a:t>
            </a:r>
            <a:r>
              <a:rPr lang="ru-RU" sz="3200" dirty="0" err="1" smtClean="0"/>
              <a:t>плагины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ru-RU" sz="3200" dirty="0" err="1" smtClean="0"/>
              <a:t>репозиторий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Создать файл с </a:t>
            </a:r>
            <a:r>
              <a:rPr lang="en-US" sz="3200" dirty="0" smtClean="0"/>
              <a:t>main </a:t>
            </a:r>
            <a:r>
              <a:rPr lang="ru-RU" sz="3200" dirty="0" smtClean="0"/>
              <a:t>методом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Вызвать таску </a:t>
            </a:r>
            <a:r>
              <a:rPr lang="en-US" sz="3200" dirty="0" smtClean="0"/>
              <a:t>build</a:t>
            </a:r>
            <a:endParaRPr lang="ru-RU" sz="3200" dirty="0" smtClean="0"/>
          </a:p>
        </p:txBody>
      </p:sp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953" y="6356892"/>
            <a:ext cx="4433103" cy="467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68828" y="7804753"/>
            <a:ext cx="59531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68841" y="2303364"/>
            <a:ext cx="4142557" cy="567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4030" y="8325912"/>
            <a:ext cx="4810066" cy="245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08183" y="2048718"/>
            <a:ext cx="5402886" cy="540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1848254" y="897646"/>
            <a:ext cx="16050639" cy="2435863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Теперь разберемся, что же мы сделали и как это работает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778475" y="4606863"/>
            <a:ext cx="12963647" cy="2713655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Откуда взялось столько файлов? </a:t>
            </a:r>
            <a:endParaRPr lang="ru-RU" sz="54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Ведь мы создали только </a:t>
            </a:r>
            <a:r>
              <a:rPr lang="en-US" sz="5400" noProof="0" dirty="0" err="1" smtClean="0"/>
              <a:t>build.gradle.kts</a:t>
            </a:r>
            <a:r>
              <a:rPr lang="en-US" sz="5400" noProof="0" dirty="0" smtClean="0"/>
              <a:t> </a:t>
            </a:r>
            <a:r>
              <a:rPr lang="ru-RU" sz="5400" noProof="0" dirty="0" smtClean="0"/>
              <a:t>и </a:t>
            </a:r>
            <a:r>
              <a:rPr lang="en-US" sz="5400" dirty="0" err="1" smtClean="0"/>
              <a:t>Application.kt</a:t>
            </a:r>
            <a:r>
              <a:rPr lang="en-US" sz="5400" dirty="0" smtClean="0"/>
              <a:t>?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40647" y="1974429"/>
            <a:ext cx="5455293" cy="893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028302" y="551659"/>
            <a:ext cx="13567719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Содержимое </a:t>
            </a:r>
            <a:r>
              <a:rPr lang="en-US" sz="8000" dirty="0" err="1" smtClean="0"/>
              <a:t>build.gradle.kts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897" y="2879131"/>
            <a:ext cx="2228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Плагины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67944" y="8036011"/>
            <a:ext cx="3256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Репозитории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63828" y="9510582"/>
            <a:ext cx="3628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Зависимости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980302" y="4613193"/>
            <a:ext cx="1537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Таски</a:t>
            </a:r>
            <a:endParaRPr lang="ru-RU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129" y="2001795"/>
            <a:ext cx="14543904" cy="911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959708" y="6483179"/>
            <a:ext cx="31518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Экстеншены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782962" y="564015"/>
            <a:ext cx="816781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org.gradle.api.Task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Прямая со стрелкой 6"/>
          <p:cNvCxnSpPr>
            <a:stCxn id="4" idx="2"/>
            <a:endCxn id="10" idx="0"/>
          </p:cNvCxnSpPr>
          <p:nvPr/>
        </p:nvCxnSpPr>
        <p:spPr>
          <a:xfrm flipH="1">
            <a:off x="4790303" y="1927655"/>
            <a:ext cx="5076567" cy="177909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4" idx="2"/>
            <a:endCxn id="16" idx="0"/>
          </p:cNvCxnSpPr>
          <p:nvPr/>
        </p:nvCxnSpPr>
        <p:spPr>
          <a:xfrm>
            <a:off x="9866870" y="1927655"/>
            <a:ext cx="5047736" cy="1820284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212"/>
          <p:cNvSpPr txBox="1">
            <a:spLocks/>
          </p:cNvSpPr>
          <p:nvPr/>
        </p:nvSpPr>
        <p:spPr>
          <a:xfrm>
            <a:off x="3229232" y="3706750"/>
            <a:ext cx="312214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noProof="0" dirty="0" smtClean="0"/>
              <a:t>Action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212"/>
          <p:cNvSpPr txBox="1">
            <a:spLocks/>
          </p:cNvSpPr>
          <p:nvPr/>
        </p:nvSpPr>
        <p:spPr>
          <a:xfrm>
            <a:off x="13353535" y="3747939"/>
            <a:ext cx="312214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noProof="0" dirty="0" smtClean="0"/>
              <a:t>Meta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212"/>
          <p:cNvSpPr txBox="1">
            <a:spLocks/>
          </p:cNvSpPr>
          <p:nvPr/>
        </p:nvSpPr>
        <p:spPr>
          <a:xfrm>
            <a:off x="1482811" y="5366674"/>
            <a:ext cx="6067167" cy="947628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400" dirty="0" err="1" smtClean="0"/>
              <a:t>compileKotlin</a:t>
            </a:r>
            <a:r>
              <a:rPr lang="ru-RU" sz="4400" dirty="0" smtClean="0"/>
              <a:t>, </a:t>
            </a:r>
            <a:r>
              <a:rPr lang="en-US" sz="4400" dirty="0" smtClean="0"/>
              <a:t>jar</a:t>
            </a:r>
            <a:r>
              <a:rPr lang="ru-RU" sz="4400" dirty="0" smtClean="0"/>
              <a:t>, </a:t>
            </a:r>
            <a:r>
              <a:rPr lang="en-US" sz="4400" dirty="0" smtClean="0"/>
              <a:t>test…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Текст 212"/>
          <p:cNvSpPr txBox="1">
            <a:spLocks/>
          </p:cNvSpPr>
          <p:nvPr/>
        </p:nvSpPr>
        <p:spPr>
          <a:xfrm>
            <a:off x="12632725" y="5358436"/>
            <a:ext cx="4444313" cy="947628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400" dirty="0" smtClean="0"/>
              <a:t>build, check, …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Текст 212"/>
          <p:cNvSpPr txBox="1">
            <a:spLocks/>
          </p:cNvSpPr>
          <p:nvPr/>
        </p:nvSpPr>
        <p:spPr>
          <a:xfrm>
            <a:off x="432486" y="7417886"/>
            <a:ext cx="9774195" cy="2566364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Делают атомарное действие, имеют параметры для настройки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Текст 212"/>
          <p:cNvSpPr txBox="1">
            <a:spLocks/>
          </p:cNvSpPr>
          <p:nvPr/>
        </p:nvSpPr>
        <p:spPr>
          <a:xfrm>
            <a:off x="11502897" y="7335518"/>
            <a:ext cx="7761287" cy="2566364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Служат для агрегации других тасок. Ничего не делают, не имеют настроек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Связи между тасками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Текст 212"/>
          <p:cNvSpPr txBox="1">
            <a:spLocks/>
          </p:cNvSpPr>
          <p:nvPr/>
        </p:nvSpPr>
        <p:spPr>
          <a:xfrm>
            <a:off x="1938767" y="2405173"/>
            <a:ext cx="11258250" cy="955865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Основной вид связи – </a:t>
            </a:r>
            <a:r>
              <a:rPr lang="en-US" sz="6000" dirty="0" err="1" smtClean="0"/>
              <a:t>DependsOn</a:t>
            </a:r>
            <a:r>
              <a:rPr lang="en-US" sz="6000" dirty="0" smtClean="0"/>
              <a:t/>
            </a:r>
            <a:br>
              <a:rPr lang="en-US" sz="6000" dirty="0" smtClean="0"/>
            </a:b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034114" y="3548705"/>
            <a:ext cx="79377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Но есть еще – </a:t>
            </a:r>
            <a:r>
              <a:rPr lang="en-US" sz="3200" dirty="0" err="1" smtClean="0"/>
              <a:t>finalizedBy</a:t>
            </a:r>
            <a:r>
              <a:rPr lang="en-US" sz="3200" dirty="0" smtClean="0"/>
              <a:t>, </a:t>
            </a:r>
            <a:r>
              <a:rPr lang="en-US" sz="3200" dirty="0" err="1" smtClean="0"/>
              <a:t>mustRunAfter</a:t>
            </a:r>
            <a:r>
              <a:rPr lang="ru-RU" sz="3200" dirty="0" smtClean="0"/>
              <a:t>, …</a:t>
            </a:r>
            <a:endParaRPr lang="ru-RU" sz="3200" dirty="0"/>
          </a:p>
        </p:txBody>
      </p:sp>
      <p:sp>
        <p:nvSpPr>
          <p:cNvPr id="19" name="Овал 18"/>
          <p:cNvSpPr/>
          <p:nvPr/>
        </p:nvSpPr>
        <p:spPr>
          <a:xfrm>
            <a:off x="4090086" y="5412258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A</a:t>
            </a:r>
            <a:endParaRPr lang="ru-RU" dirty="0"/>
          </a:p>
        </p:txBody>
      </p:sp>
      <p:sp>
        <p:nvSpPr>
          <p:cNvPr id="24" name="Овал 23"/>
          <p:cNvSpPr/>
          <p:nvPr/>
        </p:nvSpPr>
        <p:spPr>
          <a:xfrm>
            <a:off x="12570940" y="5317522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B</a:t>
            </a:r>
            <a:endParaRPr lang="ru-RU" dirty="0"/>
          </a:p>
        </p:txBody>
      </p:sp>
      <p:sp>
        <p:nvSpPr>
          <p:cNvPr id="25" name="Овал 24"/>
          <p:cNvSpPr/>
          <p:nvPr/>
        </p:nvSpPr>
        <p:spPr>
          <a:xfrm>
            <a:off x="7998940" y="7294603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</a:t>
            </a:r>
            <a:endParaRPr lang="ru-RU" dirty="0"/>
          </a:p>
        </p:txBody>
      </p:sp>
      <p:cxnSp>
        <p:nvCxnSpPr>
          <p:cNvPr id="27" name="Прямая со стрелкой 26"/>
          <p:cNvCxnSpPr>
            <a:stCxn id="24" idx="2"/>
            <a:endCxn id="19" idx="6"/>
          </p:cNvCxnSpPr>
          <p:nvPr/>
        </p:nvCxnSpPr>
        <p:spPr>
          <a:xfrm flipH="1">
            <a:off x="5807676" y="6157782"/>
            <a:ext cx="6763264" cy="9473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4" idx="3"/>
            <a:endCxn id="25" idx="7"/>
          </p:cNvCxnSpPr>
          <p:nvPr/>
        </p:nvCxnSpPr>
        <p:spPr>
          <a:xfrm flipH="1">
            <a:off x="9464995" y="6751935"/>
            <a:ext cx="3357480" cy="78877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5" idx="1"/>
            <a:endCxn id="19" idx="5"/>
          </p:cNvCxnSpPr>
          <p:nvPr/>
        </p:nvCxnSpPr>
        <p:spPr>
          <a:xfrm flipH="1" flipV="1">
            <a:off x="5556141" y="6846671"/>
            <a:ext cx="2694334" cy="69403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50043" y="8423186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D</a:t>
            </a:r>
            <a:endParaRPr lang="ru-RU" dirty="0"/>
          </a:p>
        </p:txBody>
      </p:sp>
      <p:cxnSp>
        <p:nvCxnSpPr>
          <p:cNvPr id="46" name="Прямая со стрелкой 45"/>
          <p:cNvCxnSpPr>
            <a:stCxn id="25" idx="3"/>
            <a:endCxn id="37" idx="6"/>
          </p:cNvCxnSpPr>
          <p:nvPr/>
        </p:nvCxnSpPr>
        <p:spPr>
          <a:xfrm flipH="1">
            <a:off x="5667633" y="8729016"/>
            <a:ext cx="2582842" cy="53443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06529" y="947074"/>
            <a:ext cx="834081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Выполнение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212"/>
          <p:cNvSpPr txBox="1">
            <a:spLocks/>
          </p:cNvSpPr>
          <p:nvPr/>
        </p:nvSpPr>
        <p:spPr>
          <a:xfrm>
            <a:off x="1684636" y="2841776"/>
            <a:ext cx="12970478" cy="7871531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noProof="0" dirty="0" smtClean="0"/>
              <a:t>Зарегистрировать нужные таски</a:t>
            </a:r>
            <a:br>
              <a:rPr lang="ru-RU" sz="6000" noProof="0" dirty="0" smtClean="0"/>
            </a:br>
            <a:r>
              <a:rPr lang="ru-RU" sz="6000" noProof="0" dirty="0" smtClean="0"/>
              <a:t/>
            </a:r>
            <a:br>
              <a:rPr lang="ru-RU" sz="6000" noProof="0" dirty="0" smtClean="0"/>
            </a:br>
            <a:endParaRPr lang="ru-RU" sz="6000" noProof="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dirty="0" smtClean="0"/>
              <a:t>Связать таски</a:t>
            </a:r>
            <a:br>
              <a:rPr lang="ru-RU" sz="6000" dirty="0" smtClean="0"/>
            </a:br>
            <a:r>
              <a:rPr lang="ru-RU" sz="6000" dirty="0" smtClean="0"/>
              <a:t/>
            </a:r>
            <a:br>
              <a:rPr lang="ru-RU" sz="6000" dirty="0" smtClean="0"/>
            </a:br>
            <a:endParaRPr lang="ru-RU" sz="600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dirty="0" smtClean="0"/>
              <a:t>Запустить сборку указав конкретную таску</a:t>
            </a:r>
            <a:r>
              <a:rPr lang="ru-RU" sz="6000" noProof="0" dirty="0" smtClean="0"/>
              <a:t/>
            </a:r>
            <a:br>
              <a:rPr lang="ru-RU" sz="6000" noProof="0" dirty="0" smtClean="0"/>
            </a:b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3970" name="AutoShape 2" descr="Госуслуги: бумаги уходят в прошлое - &amp;quot;Республика&amp;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3972" name="AutoShape 4" descr="Госуслуги: бумаги уходят в прошлое - &amp;quot;Республика&amp;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3974" name="Picture 6" descr="Госуслуг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86080" y="1952368"/>
            <a:ext cx="4345604" cy="2899333"/>
          </a:xfrm>
          <a:prstGeom prst="rect">
            <a:avLst/>
          </a:prstGeom>
          <a:noFill/>
        </p:spPr>
      </p:pic>
      <p:pic>
        <p:nvPicPr>
          <p:cNvPr id="83978" name="Picture 10" descr="НИКИТА ROPEKIT: про шибари, БДСМ, ответственность и доверие"/>
          <p:cNvPicPr>
            <a:picLocks noChangeAspect="1" noChangeArrowheads="1"/>
          </p:cNvPicPr>
          <p:nvPr/>
        </p:nvPicPr>
        <p:blipFill>
          <a:blip r:embed="rId4" cstate="print"/>
          <a:srcRect l="28408"/>
          <a:stretch>
            <a:fillRect/>
          </a:stretch>
        </p:blipFill>
        <p:spPr bwMode="auto">
          <a:xfrm>
            <a:off x="8563231" y="3807912"/>
            <a:ext cx="3209807" cy="4483472"/>
          </a:xfrm>
          <a:prstGeom prst="rect">
            <a:avLst/>
          </a:prstGeom>
          <a:noFill/>
        </p:spPr>
      </p:pic>
      <p:pic>
        <p:nvPicPr>
          <p:cNvPr id="83984" name="Picture 16" descr="https://sun9-38.userapi.com/impg/jLrrYjyiSLI8VXNcSXjP5ABRJgh1xggp4ay7GA/gtzusxN8drg.jpg?size=778x312&amp;quality=96&amp;sign=a5fa82b20e927b2081abb58d5310f358&amp;type=albu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87867" y="8028931"/>
            <a:ext cx="7410450" cy="29718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410465" y="564015"/>
            <a:ext cx="13184659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Создание собственных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53070" y="2343750"/>
            <a:ext cx="5341209" cy="709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2927" y="2375673"/>
            <a:ext cx="11495286" cy="708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473146" y="860577"/>
            <a:ext cx="11911913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err="1" smtClean="0"/>
              <a:t>Переиспользование</a:t>
            </a:r>
            <a:r>
              <a:rPr lang="ru-RU" sz="8000" noProof="0" dirty="0" smtClean="0"/>
              <a:t>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10280" y="3573418"/>
            <a:ext cx="788085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Gradle </a:t>
            </a:r>
            <a:r>
              <a:rPr lang="en-US" sz="4400" dirty="0" err="1" smtClean="0"/>
              <a:t>Plugin</a:t>
            </a:r>
            <a:r>
              <a:rPr lang="en-US" sz="4400" dirty="0" smtClean="0"/>
              <a:t> – </a:t>
            </a:r>
            <a:r>
              <a:rPr lang="ru-RU" sz="4400" dirty="0" smtClean="0"/>
              <a:t>обычная </a:t>
            </a:r>
            <a:r>
              <a:rPr lang="en-US" sz="4400" dirty="0" smtClean="0"/>
              <a:t>jar </a:t>
            </a:r>
            <a:r>
              <a:rPr lang="ru-RU" sz="4400" dirty="0" smtClean="0"/>
              <a:t>с дополнительной </a:t>
            </a:r>
            <a:r>
              <a:rPr lang="en-US" sz="4400" dirty="0" smtClean="0"/>
              <a:t>meta</a:t>
            </a:r>
            <a:r>
              <a:rPr lang="ru-RU" sz="4400" dirty="0" smtClean="0"/>
              <a:t>-</a:t>
            </a:r>
            <a:r>
              <a:rPr lang="en-US" sz="4400" dirty="0" err="1" smtClean="0"/>
              <a:t>inf</a:t>
            </a:r>
            <a:r>
              <a:rPr lang="en-US" sz="4400" dirty="0" smtClean="0"/>
              <a:t> </a:t>
            </a:r>
            <a:r>
              <a:rPr lang="ru-RU" sz="4400" dirty="0" smtClean="0"/>
              <a:t>и определенным названием</a:t>
            </a:r>
            <a:endParaRPr lang="ru-RU" sz="4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16671" y="7228703"/>
            <a:ext cx="8119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https://plugins.gradle.org</a:t>
            </a:r>
            <a:r>
              <a:rPr lang="en-US" sz="3200" dirty="0" smtClean="0"/>
              <a:t>/ 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en-US" sz="3200" dirty="0" err="1" smtClean="0"/>
              <a:t>gradlePluginPortal</a:t>
            </a:r>
            <a:r>
              <a:rPr lang="en-US" sz="3200" dirty="0" smtClean="0"/>
              <a:t>()</a:t>
            </a:r>
            <a:r>
              <a:rPr lang="ru-RU" sz="3200" dirty="0" smtClean="0"/>
              <a:t> - Уже подключен</a:t>
            </a:r>
            <a:endParaRPr lang="en-US" sz="3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6357" y="2434281"/>
            <a:ext cx="10502672" cy="806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6" name="Picture 4" descr="https://docs.gradle.org/current/userguide/img/javaPluginTask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1" y="4102442"/>
            <a:ext cx="19115592" cy="5031225"/>
          </a:xfrm>
          <a:prstGeom prst="rect">
            <a:avLst/>
          </a:prstGeom>
          <a:noFill/>
        </p:spPr>
      </p:pic>
      <p:sp>
        <p:nvSpPr>
          <p:cNvPr id="5" name="Текст 212"/>
          <p:cNvSpPr txBox="1">
            <a:spLocks/>
          </p:cNvSpPr>
          <p:nvPr/>
        </p:nvSpPr>
        <p:spPr>
          <a:xfrm>
            <a:off x="6956853" y="1379561"/>
            <a:ext cx="4967417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Java </a:t>
            </a:r>
            <a:r>
              <a:rPr lang="en-US" sz="8000" dirty="0" err="1" smtClean="0"/>
              <a:t>plugin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C799C83A-43ED-42BD-9A54-B2E5970421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4982" y="1323323"/>
            <a:ext cx="9315450" cy="1219200"/>
          </a:xfrm>
        </p:spPr>
        <p:txBody>
          <a:bodyPr/>
          <a:lstStyle/>
          <a:p>
            <a:r>
              <a:rPr lang="ru-RU" sz="8000" dirty="0" smtClean="0">
                <a:solidFill>
                  <a:srgbClr val="1E1E1E"/>
                </a:solidFill>
              </a:rPr>
              <a:t>Что такое </a:t>
            </a:r>
            <a:r>
              <a:rPr lang="en-US" sz="8000" dirty="0" smtClean="0">
                <a:solidFill>
                  <a:srgbClr val="1E1E1E"/>
                </a:solidFill>
              </a:rPr>
              <a:t>Gradle?</a:t>
            </a:r>
            <a:endParaRPr lang="ru-RU" sz="8000" dirty="0" smtClean="0">
              <a:solidFill>
                <a:srgbClr val="1E1E1E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3769" y="3689951"/>
            <a:ext cx="10105337" cy="639763"/>
          </a:xfrm>
        </p:spPr>
        <p:txBody>
          <a:bodyPr/>
          <a:lstStyle/>
          <a:p>
            <a:r>
              <a:rPr lang="en-US" sz="3600" dirty="0" smtClean="0"/>
              <a:t>Gradle </a:t>
            </a:r>
            <a:r>
              <a:rPr lang="ru-RU" sz="3600" dirty="0" smtClean="0"/>
              <a:t>– </a:t>
            </a:r>
            <a:r>
              <a:rPr lang="ru-RU" sz="3600" b="1" dirty="0" smtClean="0"/>
              <a:t>инструмент</a:t>
            </a:r>
            <a:r>
              <a:rPr lang="ru-RU" sz="3600" dirty="0" smtClean="0"/>
              <a:t> для автоматизации сборки</a:t>
            </a:r>
            <a:endParaRPr lang="ru-RU" sz="3600" dirty="0"/>
          </a:p>
        </p:txBody>
      </p:sp>
      <p:sp>
        <p:nvSpPr>
          <p:cNvPr id="8" name="Текст 2">
            <a:extLst>
              <a:ext uri="{FF2B5EF4-FFF2-40B4-BE49-F238E27FC236}">
                <a16:creationId xmlns="" xmlns:a16="http://schemas.microsoft.com/office/drawing/2014/main" id="{A2BBEEB5-9AB1-1644-9B5D-93432FE08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 smtClean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A63F340B-BF71-304B-95B8-BDD2F44D08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7" name="Picture 2" descr="Наркоманию я бы запретил, а алкоголь - это целый Мир! - YouTu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0172" y="5649507"/>
            <a:ext cx="4572000" cy="3429001"/>
          </a:xfrm>
          <a:prstGeom prst="rect">
            <a:avLst/>
          </a:prstGeom>
          <a:noFill/>
        </p:spPr>
      </p:pic>
      <p:sp>
        <p:nvSpPr>
          <p:cNvPr id="118786" name="AutoShape 2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88" name="AutoShape 4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4" name="AutoShape 10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6" name="AutoShape 12" descr="Gradle в бесплатно значок из SuperTin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8798" name="Picture 14" descr="Gradle в, логотип бесплатно значок из Vector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044724" y="352628"/>
            <a:ext cx="4066229" cy="4066229"/>
          </a:xfrm>
          <a:prstGeom prst="rect">
            <a:avLst/>
          </a:prstGeom>
          <a:noFill/>
        </p:spPr>
      </p:pic>
      <p:sp>
        <p:nvSpPr>
          <p:cNvPr id="16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440119" y="5408506"/>
            <a:ext cx="10105337" cy="132303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 что нужно автоматизировать в сборке проекта?</a:t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="" xmlns:a16="http://schemas.microsoft.com/office/drawing/2014/main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504972" y="6313252"/>
            <a:ext cx="9547615" cy="4007795"/>
          </a:xfrm>
          <a:prstGeom prst="rect">
            <a:avLst/>
          </a:prstGeom>
        </p:spPr>
        <p:txBody>
          <a:bodyPr anchor="ctr"/>
          <a:lstStyle/>
          <a:p>
            <a:pPr marL="742950" marR="0" lvl="0" indent="-74295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dirty="0" err="1" smtClean="0"/>
              <a:t>Википедия</a:t>
            </a:r>
            <a:r>
              <a:rPr lang="ru-RU" sz="2400" dirty="0" smtClean="0"/>
              <a:t> утверждает что сюда обычно включают</a:t>
            </a:r>
            <a:r>
              <a:rPr lang="en-US" sz="2400" dirty="0" smtClean="0"/>
              <a:t>: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компиляция исходного кода в объектный модуль (</a:t>
            </a:r>
            <a:r>
              <a:rPr lang="en-US" sz="2400" dirty="0" smtClean="0"/>
              <a:t>compile</a:t>
            </a:r>
            <a:r>
              <a:rPr lang="ru-RU" sz="2400" dirty="0" smtClean="0"/>
              <a:t>)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сборка бинарного кода в исполняемый файл </a:t>
            </a:r>
            <a:r>
              <a:rPr lang="en-US" sz="2400" dirty="0" smtClean="0"/>
              <a:t>(jar)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выполнение тестов </a:t>
            </a:r>
            <a:r>
              <a:rPr lang="en-US" sz="2400" dirty="0" smtClean="0"/>
              <a:t>(test)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развёртывание программы в целевой среде </a:t>
            </a:r>
            <a:r>
              <a:rPr lang="en-US" sz="2400" dirty="0" smtClean="0"/>
              <a:t>(deploy)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Создание документации</a:t>
            </a:r>
            <a:r>
              <a:rPr lang="en-US" sz="2400" dirty="0" smtClean="0"/>
              <a:t> (</a:t>
            </a:r>
            <a:r>
              <a:rPr lang="en-US" sz="2400" dirty="0" err="1" smtClean="0"/>
              <a:t>kdoc</a:t>
            </a:r>
            <a:r>
              <a:rPr lang="en-US" sz="2400" dirty="0" smtClean="0"/>
              <a:t>)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Порядок настройки проекта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2574326" y="3743820"/>
            <a:ext cx="12776886" cy="5239541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подготовка</a:t>
            </a:r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добавление </a:t>
            </a:r>
            <a:r>
              <a:rPr lang="ru-RU" sz="6000" dirty="0" err="1" smtClean="0"/>
              <a:t>плагинов</a:t>
            </a:r>
            <a:endParaRPr lang="ru-RU" sz="600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Выполнение кода в </a:t>
            </a:r>
            <a:r>
              <a:rPr lang="en-US" sz="6000" dirty="0" err="1" smtClean="0"/>
              <a:t>build.gradle.kts</a:t>
            </a:r>
            <a:endParaRPr lang="en-US" sz="600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Составление графа</a:t>
            </a:r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Выполнение графа</a:t>
            </a:r>
            <a:br>
              <a:rPr lang="ru-RU" sz="6000" dirty="0" smtClean="0"/>
            </a:br>
            <a:r>
              <a:rPr lang="ru-RU" sz="6000" dirty="0" smtClean="0"/>
              <a:t> 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Подключение </a:t>
            </a:r>
            <a:r>
              <a:rPr lang="ru-RU" sz="8000" dirty="0" err="1" smtClean="0"/>
              <a:t>плагинов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0011" y="3669957"/>
            <a:ext cx="139137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ru-RU" sz="5400" dirty="0" err="1" smtClean="0"/>
              <a:t>Репозитории</a:t>
            </a:r>
            <a:r>
              <a:rPr lang="ru-RU" sz="5400" dirty="0" smtClean="0"/>
              <a:t> для </a:t>
            </a:r>
            <a:r>
              <a:rPr lang="ru-RU" sz="5400" dirty="0" err="1" smtClean="0"/>
              <a:t>плагинов</a:t>
            </a:r>
            <a:r>
              <a:rPr lang="ru-RU" sz="5400" dirty="0" smtClean="0"/>
              <a:t> указываются в файле </a:t>
            </a:r>
            <a:r>
              <a:rPr lang="en-US" sz="5400" dirty="0" err="1" smtClean="0"/>
              <a:t>setting.gradle.kts</a:t>
            </a:r>
            <a:endParaRPr lang="en-US" sz="5400" dirty="0" smtClean="0"/>
          </a:p>
          <a:p>
            <a:pPr marL="914400" indent="-914400">
              <a:buAutoNum type="arabicPeriod"/>
            </a:pPr>
            <a:r>
              <a:rPr lang="ru-RU" sz="5400" dirty="0" err="1" smtClean="0"/>
              <a:t>Плагины</a:t>
            </a:r>
            <a:r>
              <a:rPr lang="ru-RU" sz="5400" dirty="0" smtClean="0"/>
              <a:t> подключаются только в блоке </a:t>
            </a:r>
            <a:r>
              <a:rPr lang="en-US" sz="5400" dirty="0" err="1" smtClean="0"/>
              <a:t>plugins</a:t>
            </a:r>
            <a:r>
              <a:rPr lang="en-US" sz="5400" dirty="0" smtClean="0"/>
              <a:t> </a:t>
            </a:r>
            <a:r>
              <a:rPr lang="ru-RU" sz="5400" dirty="0" smtClean="0"/>
              <a:t>вверху файла </a:t>
            </a:r>
            <a:r>
              <a:rPr lang="en-US" sz="5400" dirty="0" err="1" smtClean="0"/>
              <a:t>build.gradle</a:t>
            </a:r>
            <a:endParaRPr lang="en-US" sz="5400" dirty="0" smtClean="0"/>
          </a:p>
          <a:p>
            <a:pPr marL="914400" indent="-914400">
              <a:buAutoNum type="arabicPeriod"/>
            </a:pPr>
            <a:r>
              <a:rPr lang="ru-RU" sz="5400" dirty="0" smtClean="0"/>
              <a:t>Версия может отсутствовать если </a:t>
            </a:r>
            <a:r>
              <a:rPr lang="ru-RU" sz="5400" dirty="0" err="1" smtClean="0"/>
              <a:t>плагин</a:t>
            </a:r>
            <a:r>
              <a:rPr lang="en-US" sz="5400" dirty="0" smtClean="0"/>
              <a:t> </a:t>
            </a:r>
            <a:r>
              <a:rPr lang="ru-RU" sz="5400" dirty="0" smtClean="0"/>
              <a:t>уже присутствует в дистрибутиве </a:t>
            </a:r>
            <a:r>
              <a:rPr lang="ru-RU" sz="5400" dirty="0" err="1" smtClean="0"/>
              <a:t>градла</a:t>
            </a:r>
            <a:r>
              <a:rPr lang="ru-RU" sz="5400" dirty="0" smtClean="0"/>
              <a:t>(</a:t>
            </a:r>
            <a:r>
              <a:rPr lang="en-US" sz="5400" dirty="0" smtClean="0"/>
              <a:t>java </a:t>
            </a:r>
            <a:r>
              <a:rPr lang="ru-RU" sz="5400" dirty="0" smtClean="0"/>
              <a:t>к примеру)  </a:t>
            </a:r>
            <a:endParaRPr lang="ru-RU" sz="5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Extension</a:t>
            </a:r>
            <a:r>
              <a:rPr lang="ru-RU" sz="8000" dirty="0" smtClean="0"/>
              <a:t> </a:t>
            </a:r>
            <a:r>
              <a:rPr lang="ru-RU" sz="8000" dirty="0" smtClean="0"/>
              <a:t>и</a:t>
            </a:r>
            <a:r>
              <a:rPr lang="ru-RU" sz="8000" dirty="0" smtClean="0"/>
              <a:t> зачем они нужны?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2809105" y="3496685"/>
            <a:ext cx="12776886" cy="5239541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</a:pPr>
            <a:r>
              <a:rPr lang="en-US" sz="6000" dirty="0" smtClean="0"/>
              <a:t>Extension</a:t>
            </a:r>
            <a:r>
              <a:rPr lang="ru-RU" sz="6000" dirty="0" smtClean="0"/>
              <a:t> </a:t>
            </a:r>
            <a:r>
              <a:rPr lang="ru-RU" sz="6000" dirty="0" smtClean="0"/>
              <a:t> - дополнительная сущность, необходимая для хранения параметров, необходимых для нескольких тасок или других объектов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 smtClean="0"/>
              <a:t> 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Чем опасна наркотическая зависимость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07" y="6712464"/>
            <a:ext cx="6667500" cy="3905251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2490" y="2967768"/>
            <a:ext cx="8896350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Текст 212"/>
          <p:cNvSpPr txBox="1">
            <a:spLocks/>
          </p:cNvSpPr>
          <p:nvPr/>
        </p:nvSpPr>
        <p:spPr>
          <a:xfrm>
            <a:off x="6944498" y="1268350"/>
            <a:ext cx="6227804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kumimoji="0" lang="ru-RU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Зависимости</a:t>
            </a:r>
            <a:endParaRPr kumimoji="0" lang="ru-RU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Почему алкогольная зависимость гораздо страшнее, нежели принято считать?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79198" y="6330177"/>
            <a:ext cx="6667500" cy="4448175"/>
          </a:xfrm>
          <a:prstGeom prst="rect">
            <a:avLst/>
          </a:prstGeom>
          <a:noFill/>
        </p:spPr>
      </p:pic>
      <p:pic>
        <p:nvPicPr>
          <p:cNvPr id="2054" name="Picture 6" descr="Бывает ли зависимость от марихуаны и как от нее избавиться?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784178" y="3303673"/>
            <a:ext cx="5715000" cy="3829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33" y="4782082"/>
            <a:ext cx="19074317" cy="305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Подключение зависимостей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Правая фигурная скобка 6"/>
          <p:cNvSpPr/>
          <p:nvPr/>
        </p:nvSpPr>
        <p:spPr>
          <a:xfrm rot="5400000" flipH="1">
            <a:off x="2993420" y="3444458"/>
            <a:ext cx="1118299" cy="3076836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21" y="3377122"/>
            <a:ext cx="3237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Конфигурация</a:t>
            </a:r>
            <a:endParaRPr lang="ru-RU" sz="2400" dirty="0"/>
          </a:p>
        </p:txBody>
      </p:sp>
      <p:sp>
        <p:nvSpPr>
          <p:cNvPr id="10" name="Правая фигурная скобка 9"/>
          <p:cNvSpPr/>
          <p:nvPr/>
        </p:nvSpPr>
        <p:spPr>
          <a:xfrm rot="5400000" flipH="1">
            <a:off x="7333731" y="2438416"/>
            <a:ext cx="1097704" cy="5167180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5708" y="3455384"/>
            <a:ext cx="153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Группа</a:t>
            </a:r>
            <a:endParaRPr lang="ru-RU" sz="2400" dirty="0"/>
          </a:p>
        </p:txBody>
      </p:sp>
      <p:sp>
        <p:nvSpPr>
          <p:cNvPr id="12" name="Правая фигурная скобка 11"/>
          <p:cNvSpPr/>
          <p:nvPr/>
        </p:nvSpPr>
        <p:spPr>
          <a:xfrm rot="5400000" flipH="1">
            <a:off x="11904699" y="3430043"/>
            <a:ext cx="1163605" cy="3150972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22907" y="3533639"/>
            <a:ext cx="228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Название</a:t>
            </a:r>
            <a:endParaRPr lang="ru-RU" sz="2400" dirty="0"/>
          </a:p>
        </p:txBody>
      </p:sp>
      <p:sp>
        <p:nvSpPr>
          <p:cNvPr id="14" name="Правая фигурная скобка 13"/>
          <p:cNvSpPr/>
          <p:nvPr/>
        </p:nvSpPr>
        <p:spPr>
          <a:xfrm rot="5400000" flipH="1">
            <a:off x="16227505" y="2665986"/>
            <a:ext cx="1143009" cy="4732638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10853" y="3451262"/>
            <a:ext cx="495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Версия - необязательно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178907" y="8488703"/>
            <a:ext cx="5593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Дополнительные настройки</a:t>
            </a:r>
            <a:endParaRPr lang="ru-RU" sz="2400" dirty="0"/>
          </a:p>
        </p:txBody>
      </p:sp>
      <p:sp>
        <p:nvSpPr>
          <p:cNvPr id="20" name="Правая фигурная скобка 19"/>
          <p:cNvSpPr/>
          <p:nvPr/>
        </p:nvSpPr>
        <p:spPr>
          <a:xfrm rot="5400000">
            <a:off x="4200271" y="5040544"/>
            <a:ext cx="1596071" cy="4485501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227807" y="934718"/>
            <a:ext cx="8365523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Конфигурации </a:t>
            </a:r>
            <a:r>
              <a:rPr lang="en-US" sz="8000" dirty="0" smtClean="0"/>
              <a:t>java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7282" name="Picture 2" descr="основные конфигурации Jav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5478" y="3472249"/>
            <a:ext cx="8994994" cy="54369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988340" y="946285"/>
            <a:ext cx="13190707" cy="27019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6600" dirty="0" smtClean="0"/>
              <a:t>А какие еще есть инструменты для</a:t>
            </a:r>
            <a:r>
              <a:rPr lang="en-US" sz="6600" dirty="0" smtClean="0"/>
              <a:t> </a:t>
            </a:r>
            <a:r>
              <a:rPr lang="ru-RU" sz="6600" dirty="0" smtClean="0"/>
              <a:t>автоматизации сборки?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21860" name="Picture 4" descr="Apache Mave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5614" y="6831858"/>
            <a:ext cx="11071087" cy="2798525"/>
          </a:xfrm>
          <a:prstGeom prst="rect">
            <a:avLst/>
          </a:prstGeom>
          <a:noFill/>
        </p:spPr>
      </p:pic>
      <p:pic>
        <p:nvPicPr>
          <p:cNvPr id="121864" name="Picture 8" descr="Apache-Ant-logo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0428" y="4596248"/>
            <a:ext cx="1858050" cy="1150636"/>
          </a:xfrm>
          <a:prstGeom prst="rect">
            <a:avLst/>
          </a:prstGeom>
          <a:noFill/>
        </p:spPr>
      </p:pic>
      <p:sp>
        <p:nvSpPr>
          <p:cNvPr id="230" name="Прямоугольник 229"/>
          <p:cNvSpPr/>
          <p:nvPr/>
        </p:nvSpPr>
        <p:spPr>
          <a:xfrm>
            <a:off x="4017522" y="4882970"/>
            <a:ext cx="17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Make</a:t>
            </a:r>
            <a:endParaRPr lang="ru-RU" dirty="0"/>
          </a:p>
        </p:txBody>
      </p:sp>
      <p:pic>
        <p:nvPicPr>
          <p:cNvPr id="121866" name="Picture 10" descr="Sbt-logo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18752" y="4257749"/>
            <a:ext cx="2894146" cy="16663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596714" y="761723"/>
            <a:ext cx="974948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ru-RU" sz="8000" dirty="0" smtClean="0"/>
              <a:t>в </a:t>
            </a:r>
            <a:r>
              <a:rPr lang="en-US" sz="8000" dirty="0" err="1" smtClean="0"/>
              <a:t>build.gradle.kts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6978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Текст 212"/>
          <p:cNvSpPr txBox="1">
            <a:spLocks/>
          </p:cNvSpPr>
          <p:nvPr/>
        </p:nvSpPr>
        <p:spPr>
          <a:xfrm>
            <a:off x="881449" y="9044868"/>
            <a:ext cx="9535297" cy="1507802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000" noProof="0" dirty="0" err="1" smtClean="0"/>
              <a:t>Dsl</a:t>
            </a:r>
            <a:r>
              <a:rPr lang="en-US" sz="4000" noProof="0" dirty="0" smtClean="0"/>
              <a:t> </a:t>
            </a:r>
            <a:r>
              <a:rPr lang="ru-RU" sz="4000" noProof="0" dirty="0" smtClean="0"/>
              <a:t>пишется поверх кода. А это значит что мы можем использовать все плюшки </a:t>
            </a:r>
            <a:r>
              <a:rPr lang="ru-RU" sz="4000" dirty="0" smtClean="0"/>
              <a:t>ООП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1" name="Picture 5" descr="как настроить зависимости в maven pom.xml? - CodeRo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20639" y="2533135"/>
            <a:ext cx="7407274" cy="7585525"/>
          </a:xfrm>
          <a:prstGeom prst="rect">
            <a:avLst/>
          </a:prstGeom>
          <a:noFill/>
        </p:spPr>
      </p:pic>
      <p:sp>
        <p:nvSpPr>
          <p:cNvPr id="9" name="Текст 212"/>
          <p:cNvSpPr txBox="1">
            <a:spLocks/>
          </p:cNvSpPr>
          <p:nvPr/>
        </p:nvSpPr>
        <p:spPr>
          <a:xfrm>
            <a:off x="7158683" y="4497582"/>
            <a:ext cx="538342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en-US" sz="8000" dirty="0" err="1" smtClean="0"/>
              <a:t>vs</a:t>
            </a:r>
            <a:r>
              <a:rPr lang="en-US" sz="8000" dirty="0" smtClean="0"/>
              <a:t> XML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999" y="2392920"/>
            <a:ext cx="5788369" cy="632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536726" y="642274"/>
            <a:ext cx="6759146" cy="1297737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Kotlin</a:t>
            </a:r>
            <a:r>
              <a:rPr lang="en-US" sz="8000" dirty="0" smtClean="0"/>
              <a:t> </a:t>
            </a:r>
            <a:r>
              <a:rPr lang="en-US" sz="8000" dirty="0" err="1" smtClean="0"/>
              <a:t>vs</a:t>
            </a:r>
            <a:r>
              <a:rPr lang="en-US" sz="8000" dirty="0" smtClean="0"/>
              <a:t> Groovy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99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6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8" name="AutoShape 6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59179" y="2177922"/>
            <a:ext cx="8996123" cy="729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Текст 212"/>
          <p:cNvSpPr txBox="1">
            <a:spLocks/>
          </p:cNvSpPr>
          <p:nvPr/>
        </p:nvSpPr>
        <p:spPr>
          <a:xfrm>
            <a:off x="1262668" y="2341196"/>
            <a:ext cx="5348197" cy="1452329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6600" dirty="0" smtClean="0"/>
              <a:t>Почему </a:t>
            </a:r>
            <a:r>
              <a:rPr lang="en-US" sz="6600" dirty="0" err="1" smtClean="0"/>
              <a:t>kotlin</a:t>
            </a:r>
            <a:r>
              <a:rPr lang="en-US" sz="6600" dirty="0" smtClean="0"/>
              <a:t>?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endParaRPr lang="ru-RU" sz="6600" dirty="0" smtClean="0"/>
          </a:p>
        </p:txBody>
      </p:sp>
      <p:pic>
        <p:nvPicPr>
          <p:cNvPr id="85001" name="Picture 9"/>
          <p:cNvPicPr>
            <a:picLocks noChangeAspect="1" noChangeArrowheads="1"/>
          </p:cNvPicPr>
          <p:nvPr/>
        </p:nvPicPr>
        <p:blipFill>
          <a:blip r:embed="rId3" cstate="print"/>
          <a:srcRect l="30729" t="28814" r="17197" b="23047"/>
          <a:stretch>
            <a:fillRect/>
          </a:stretch>
        </p:blipFill>
        <p:spPr bwMode="auto">
          <a:xfrm>
            <a:off x="1569308" y="6200175"/>
            <a:ext cx="6376086" cy="439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321035" y="4044469"/>
            <a:ext cx="9052478" cy="14183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В </a:t>
            </a:r>
            <a:r>
              <a:rPr lang="ru-RU" sz="4000" dirty="0" err="1" smtClean="0"/>
              <a:t>телеграме</a:t>
            </a:r>
            <a:r>
              <a:rPr lang="ru-RU" sz="4000" dirty="0" smtClean="0"/>
              <a:t> есть прикольный </a:t>
            </a:r>
            <a:r>
              <a:rPr lang="ru-RU" sz="4000" dirty="0" err="1" smtClean="0"/>
              <a:t>стикер</a:t>
            </a:r>
            <a:endParaRPr lang="ru-RU" sz="40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Есть целый остров 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536726" y="642274"/>
            <a:ext cx="6759146" cy="1297737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Kotlin</a:t>
            </a:r>
            <a:r>
              <a:rPr lang="en-US" sz="8000" dirty="0" smtClean="0"/>
              <a:t> </a:t>
            </a:r>
            <a:r>
              <a:rPr lang="en-US" sz="8000" dirty="0" err="1" smtClean="0"/>
              <a:t>vs</a:t>
            </a:r>
            <a:r>
              <a:rPr lang="en-US" sz="8000" dirty="0" smtClean="0"/>
              <a:t> Groovy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99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6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8" name="AutoShape 6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Текст 212"/>
          <p:cNvSpPr txBox="1">
            <a:spLocks/>
          </p:cNvSpPr>
          <p:nvPr/>
        </p:nvSpPr>
        <p:spPr>
          <a:xfrm>
            <a:off x="1262668" y="2341196"/>
            <a:ext cx="5348197" cy="1452329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6600" dirty="0" smtClean="0"/>
              <a:t>Почему </a:t>
            </a:r>
            <a:r>
              <a:rPr lang="en-US" sz="6600" dirty="0" err="1" smtClean="0"/>
              <a:t>kotlin</a:t>
            </a:r>
            <a:r>
              <a:rPr lang="en-US" sz="6600" dirty="0" smtClean="0"/>
              <a:t>?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endParaRPr lang="ru-RU" sz="6600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939117" y="3784976"/>
            <a:ext cx="9996614" cy="378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На </a:t>
            </a:r>
            <a:r>
              <a:rPr lang="ru-RU" sz="4400" dirty="0" smtClean="0"/>
              <a:t>нем</a:t>
            </a:r>
            <a:r>
              <a:rPr lang="ru-RU" sz="4000" dirty="0" smtClean="0"/>
              <a:t> можно писать код приложения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Типизирован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err="1" smtClean="0"/>
              <a:t>Синаксический</a:t>
            </a:r>
            <a:r>
              <a:rPr lang="ru-RU" sz="4000" dirty="0" smtClean="0"/>
              <a:t> сахар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Адекватный </a:t>
            </a:r>
            <a:r>
              <a:rPr lang="ru-RU" sz="4000" dirty="0" err="1" smtClean="0"/>
              <a:t>дебагинг</a:t>
            </a:r>
            <a:endParaRPr lang="ru-RU" sz="40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Полная навигация по коду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  <a:p>
            <a:pPr marL="914400" marR="0" lvl="0" indent="-91440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6600" noProof="0" dirty="0" smtClean="0"/>
              <a:t>Производительность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noProof="0" dirty="0" smtClean="0"/>
              <a:t>Инкрементальные сборки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err="1" smtClean="0"/>
              <a:t>Кэши</a:t>
            </a:r>
            <a:endParaRPr lang="ru-RU" sz="6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70592" y="685390"/>
            <a:ext cx="10343745" cy="163768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Инкрементальная сборка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8776" y="3058897"/>
            <a:ext cx="7385093" cy="744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71361" y="3042035"/>
            <a:ext cx="6993969" cy="746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Текст 212"/>
          <p:cNvSpPr txBox="1">
            <a:spLocks/>
          </p:cNvSpPr>
          <p:nvPr/>
        </p:nvSpPr>
        <p:spPr>
          <a:xfrm>
            <a:off x="896085" y="1702762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Первый раз собираем проект</a:t>
            </a:r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9414010" y="1743951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Второй раз собираем проект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4711</TotalTime>
  <Words>985</Words>
  <Application>Microsoft Office PowerPoint</Application>
  <PresentationFormat>Произвольный</PresentationFormat>
  <Paragraphs>132</Paragraphs>
  <Slides>25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 -</cp:lastModifiedBy>
  <cp:revision>391</cp:revision>
  <dcterms:created xsi:type="dcterms:W3CDTF">2020-08-11T16:12:28Z</dcterms:created>
  <dcterms:modified xsi:type="dcterms:W3CDTF">2021-06-10T14:07:53Z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